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14"/>
  </p:notesMasterIdLst>
  <p:sldIdLst>
    <p:sldId id="256" r:id="rId2"/>
    <p:sldId id="431" r:id="rId3"/>
    <p:sldId id="432" r:id="rId4"/>
    <p:sldId id="433" r:id="rId5"/>
    <p:sldId id="446" r:id="rId6"/>
    <p:sldId id="447" r:id="rId7"/>
    <p:sldId id="441" r:id="rId8"/>
    <p:sldId id="450" r:id="rId9"/>
    <p:sldId id="264" r:id="rId10"/>
    <p:sldId id="451" r:id="rId11"/>
    <p:sldId id="439" r:id="rId12"/>
    <p:sldId id="44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D8CDC-DC7B-4EE2-B364-8999DEF4E971}" v="386" dt="2022-05-03T18:38:26.9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45" autoAdjust="0"/>
    <p:restoredTop sz="94660"/>
  </p:normalViewPr>
  <p:slideViewPr>
    <p:cSldViewPr snapToGrid="0">
      <p:cViewPr varScale="1">
        <p:scale>
          <a:sx n="114" d="100"/>
          <a:sy n="114" d="100"/>
        </p:scale>
        <p:origin x="4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Pouels" clId="Web-{67DD8CDC-DC7B-4EE2-B364-8999DEF4E971}"/>
    <pc:docChg chg="modSld">
      <pc:chgData name="Ilona Pouels" userId="" providerId="" clId="Web-{67DD8CDC-DC7B-4EE2-B364-8999DEF4E971}" dt="2022-05-03T18:38:26.919" v="8" actId="20577"/>
      <pc:docMkLst>
        <pc:docMk/>
      </pc:docMkLst>
      <pc:sldChg chg="modSp">
        <pc:chgData name="Ilona Pouels" userId="" providerId="" clId="Web-{67DD8CDC-DC7B-4EE2-B364-8999DEF4E971}" dt="2022-05-03T18:38:06.715" v="2" actId="20577"/>
        <pc:sldMkLst>
          <pc:docMk/>
          <pc:sldMk cId="369719182" sldId="264"/>
        </pc:sldMkLst>
        <pc:spChg chg="mod">
          <ac:chgData name="Ilona Pouels" userId="" providerId="" clId="Web-{67DD8CDC-DC7B-4EE2-B364-8999DEF4E971}" dt="2022-05-03T18:38:06.715" v="2" actId="20577"/>
          <ac:spMkLst>
            <pc:docMk/>
            <pc:sldMk cId="369719182" sldId="264"/>
            <ac:spMk id="3" creationId="{EAE8F90D-7899-4842-B53F-88A7A57FFCCD}"/>
          </ac:spMkLst>
        </pc:spChg>
      </pc:sldChg>
      <pc:sldChg chg="modSp">
        <pc:chgData name="Ilona Pouels" userId="" providerId="" clId="Web-{67DD8CDC-DC7B-4EE2-B364-8999DEF4E971}" dt="2022-05-03T18:38:26.919" v="8" actId="20577"/>
        <pc:sldMkLst>
          <pc:docMk/>
          <pc:sldMk cId="3984340901" sldId="451"/>
        </pc:sldMkLst>
        <pc:spChg chg="mod">
          <ac:chgData name="Ilona Pouels" userId="" providerId="" clId="Web-{67DD8CDC-DC7B-4EE2-B364-8999DEF4E971}" dt="2022-05-03T18:38:26.919" v="8" actId="20577"/>
          <ac:spMkLst>
            <pc:docMk/>
            <pc:sldMk cId="3984340901" sldId="451"/>
            <ac:spMk id="3" creationId="{EAE8F90D-7899-4842-B53F-88A7A57FFCCD}"/>
          </ac:spMkLst>
        </pc:spChg>
      </pc:sldChg>
    </pc:docChg>
  </pc:docChgLst>
  <pc:docChgLst>
    <pc:chgData name="Ilona Pouels" userId="fHvAcmsn1H7Cib7dA90GmulKno9ObGL3lhN6fd9CwE4=" providerId="None" clId="Web-{67DD8CDC-DC7B-4EE2-B364-8999DEF4E971}"/>
    <pc:docChg chg="delSld modSld">
      <pc:chgData name="Ilona Pouels" userId="fHvAcmsn1H7Cib7dA90GmulKno9ObGL3lhN6fd9CwE4=" providerId="None" clId="Web-{67DD8CDC-DC7B-4EE2-B364-8999DEF4E971}" dt="2022-05-03T17:42:11.136" v="380" actId="1076"/>
      <pc:docMkLst>
        <pc:docMk/>
      </pc:docMkLst>
      <pc:sldChg chg="modSp">
        <pc:chgData name="Ilona Pouels" userId="fHvAcmsn1H7Cib7dA90GmulKno9ObGL3lhN6fd9CwE4=" providerId="None" clId="Web-{67DD8CDC-DC7B-4EE2-B364-8999DEF4E971}" dt="2022-05-03T17:22:26.300" v="35" actId="20577"/>
        <pc:sldMkLst>
          <pc:docMk/>
          <pc:sldMk cId="369719182" sldId="264"/>
        </pc:sldMkLst>
        <pc:spChg chg="mod">
          <ac:chgData name="Ilona Pouels" userId="fHvAcmsn1H7Cib7dA90GmulKno9ObGL3lhN6fd9CwE4=" providerId="None" clId="Web-{67DD8CDC-DC7B-4EE2-B364-8999DEF4E971}" dt="2022-05-03T17:22:26.300" v="35" actId="20577"/>
          <ac:spMkLst>
            <pc:docMk/>
            <pc:sldMk cId="369719182" sldId="264"/>
            <ac:spMk id="3" creationId="{EAE8F90D-7899-4842-B53F-88A7A57FFCCD}"/>
          </ac:spMkLst>
        </pc:spChg>
      </pc:sldChg>
      <pc:sldChg chg="modSp">
        <pc:chgData name="Ilona Pouels" userId="fHvAcmsn1H7Cib7dA90GmulKno9ObGL3lhN6fd9CwE4=" providerId="None" clId="Web-{67DD8CDC-DC7B-4EE2-B364-8999DEF4E971}" dt="2022-05-03T17:17:50.307" v="1" actId="20577"/>
        <pc:sldMkLst>
          <pc:docMk/>
          <pc:sldMk cId="404192740" sldId="433"/>
        </pc:sldMkLst>
        <pc:spChg chg="mod">
          <ac:chgData name="Ilona Pouels" userId="fHvAcmsn1H7Cib7dA90GmulKno9ObGL3lhN6fd9CwE4=" providerId="None" clId="Web-{67DD8CDC-DC7B-4EE2-B364-8999DEF4E971}" dt="2022-05-03T17:17:50.307" v="1" actId="20577"/>
          <ac:spMkLst>
            <pc:docMk/>
            <pc:sldMk cId="404192740" sldId="433"/>
            <ac:spMk id="3" creationId="{A1BFAF23-4948-4FD4-AFD1-276D292B860B}"/>
          </ac:spMkLst>
        </pc:spChg>
      </pc:sldChg>
      <pc:sldChg chg="del">
        <pc:chgData name="Ilona Pouels" userId="fHvAcmsn1H7Cib7dA90GmulKno9ObGL3lhN6fd9CwE4=" providerId="None" clId="Web-{67DD8CDC-DC7B-4EE2-B364-8999DEF4E971}" dt="2022-05-03T17:29:04.548" v="182"/>
        <pc:sldMkLst>
          <pc:docMk/>
          <pc:sldMk cId="3041968231" sldId="435"/>
        </pc:sldMkLst>
      </pc:sldChg>
      <pc:sldChg chg="modSp">
        <pc:chgData name="Ilona Pouels" userId="fHvAcmsn1H7Cib7dA90GmulKno9ObGL3lhN6fd9CwE4=" providerId="None" clId="Web-{67DD8CDC-DC7B-4EE2-B364-8999DEF4E971}" dt="2022-05-03T17:28:43.032" v="181" actId="20577"/>
        <pc:sldMkLst>
          <pc:docMk/>
          <pc:sldMk cId="627984633" sldId="439"/>
        </pc:sldMkLst>
        <pc:spChg chg="mod">
          <ac:chgData name="Ilona Pouels" userId="fHvAcmsn1H7Cib7dA90GmulKno9ObGL3lhN6fd9CwE4=" providerId="None" clId="Web-{67DD8CDC-DC7B-4EE2-B364-8999DEF4E971}" dt="2022-05-03T17:28:43.032" v="181" actId="20577"/>
          <ac:spMkLst>
            <pc:docMk/>
            <pc:sldMk cId="627984633" sldId="439"/>
            <ac:spMk id="2" creationId="{7B700A35-EBA6-4BE0-9BB1-C1C51E8D1F98}"/>
          </ac:spMkLst>
        </pc:spChg>
      </pc:sldChg>
      <pc:sldChg chg="delSp modSp">
        <pc:chgData name="Ilona Pouels" userId="fHvAcmsn1H7Cib7dA90GmulKno9ObGL3lhN6fd9CwE4=" providerId="None" clId="Web-{67DD8CDC-DC7B-4EE2-B364-8999DEF4E971}" dt="2022-05-03T17:42:11.136" v="380" actId="1076"/>
        <pc:sldMkLst>
          <pc:docMk/>
          <pc:sldMk cId="1256323983" sldId="441"/>
        </pc:sldMkLst>
        <pc:spChg chg="mod">
          <ac:chgData name="Ilona Pouels" userId="fHvAcmsn1H7Cib7dA90GmulKno9ObGL3lhN6fd9CwE4=" providerId="None" clId="Web-{67DD8CDC-DC7B-4EE2-B364-8999DEF4E971}" dt="2022-05-03T17:41:58.511" v="377" actId="20577"/>
          <ac:spMkLst>
            <pc:docMk/>
            <pc:sldMk cId="1256323983" sldId="441"/>
            <ac:spMk id="3" creationId="{8C8DB90D-6535-4475-9168-73D73B07BE17}"/>
          </ac:spMkLst>
        </pc:spChg>
        <pc:picChg chg="del">
          <ac:chgData name="Ilona Pouels" userId="fHvAcmsn1H7Cib7dA90GmulKno9ObGL3lhN6fd9CwE4=" providerId="None" clId="Web-{67DD8CDC-DC7B-4EE2-B364-8999DEF4E971}" dt="2022-05-03T17:38:48.958" v="310"/>
          <ac:picMkLst>
            <pc:docMk/>
            <pc:sldMk cId="1256323983" sldId="441"/>
            <ac:picMk id="5" creationId="{98398D5F-3B97-4CDD-8B79-31DF211C7B8A}"/>
          </ac:picMkLst>
        </pc:picChg>
        <pc:picChg chg="del mod">
          <ac:chgData name="Ilona Pouels" userId="fHvAcmsn1H7Cib7dA90GmulKno9ObGL3lhN6fd9CwE4=" providerId="None" clId="Web-{67DD8CDC-DC7B-4EE2-B364-8999DEF4E971}" dt="2022-05-03T17:38:54.770" v="313"/>
          <ac:picMkLst>
            <pc:docMk/>
            <pc:sldMk cId="1256323983" sldId="441"/>
            <ac:picMk id="7" creationId="{56583651-1B78-4307-8329-13850FA4661B}"/>
          </ac:picMkLst>
        </pc:picChg>
        <pc:picChg chg="mod">
          <ac:chgData name="Ilona Pouels" userId="fHvAcmsn1H7Cib7dA90GmulKno9ObGL3lhN6fd9CwE4=" providerId="None" clId="Web-{67DD8CDC-DC7B-4EE2-B364-8999DEF4E971}" dt="2022-05-03T17:42:11.136" v="380" actId="1076"/>
          <ac:picMkLst>
            <pc:docMk/>
            <pc:sldMk cId="1256323983" sldId="441"/>
            <ac:picMk id="9" creationId="{F4A33A7F-2E8C-40B1-B341-018F1BE5C9CA}"/>
          </ac:picMkLst>
        </pc:picChg>
      </pc:sldChg>
      <pc:sldChg chg="del mod modShow">
        <pc:chgData name="Ilona Pouels" userId="fHvAcmsn1H7Cib7dA90GmulKno9ObGL3lhN6fd9CwE4=" providerId="None" clId="Web-{67DD8CDC-DC7B-4EE2-B364-8999DEF4E971}" dt="2022-05-03T17:36:39.375" v="188"/>
        <pc:sldMkLst>
          <pc:docMk/>
          <pc:sldMk cId="3427690681" sldId="445"/>
        </pc:sldMkLst>
      </pc:sldChg>
      <pc:sldChg chg="modSp">
        <pc:chgData name="Ilona Pouels" userId="fHvAcmsn1H7Cib7dA90GmulKno9ObGL3lhN6fd9CwE4=" providerId="None" clId="Web-{67DD8CDC-DC7B-4EE2-B364-8999DEF4E971}" dt="2022-05-03T17:18:44.934" v="5" actId="20577"/>
        <pc:sldMkLst>
          <pc:docMk/>
          <pc:sldMk cId="2070229200" sldId="447"/>
        </pc:sldMkLst>
        <pc:spChg chg="mod">
          <ac:chgData name="Ilona Pouels" userId="fHvAcmsn1H7Cib7dA90GmulKno9ObGL3lhN6fd9CwE4=" providerId="None" clId="Web-{67DD8CDC-DC7B-4EE2-B364-8999DEF4E971}" dt="2022-05-03T17:18:44.934" v="5" actId="20577"/>
          <ac:spMkLst>
            <pc:docMk/>
            <pc:sldMk cId="2070229200" sldId="447"/>
            <ac:spMk id="3" creationId="{C7D5F251-90BF-40FA-872B-32809E6B9B6E}"/>
          </ac:spMkLst>
        </pc:spChg>
      </pc:sldChg>
      <pc:sldChg chg="delSp">
        <pc:chgData name="Ilona Pouels" userId="fHvAcmsn1H7Cib7dA90GmulKno9ObGL3lhN6fd9CwE4=" providerId="None" clId="Web-{67DD8CDC-DC7B-4EE2-B364-8999DEF4E971}" dt="2022-05-03T17:17:33.010" v="0"/>
        <pc:sldMkLst>
          <pc:docMk/>
          <pc:sldMk cId="2265407902" sldId="449"/>
        </pc:sldMkLst>
        <pc:spChg chg="del">
          <ac:chgData name="Ilona Pouels" userId="fHvAcmsn1H7Cib7dA90GmulKno9ObGL3lhN6fd9CwE4=" providerId="None" clId="Web-{67DD8CDC-DC7B-4EE2-B364-8999DEF4E971}" dt="2022-05-03T17:17:33.010" v="0"/>
          <ac:spMkLst>
            <pc:docMk/>
            <pc:sldMk cId="2265407902" sldId="449"/>
            <ac:spMk id="2" creationId="{6E4DD498-A56E-42E4-A5DB-E46144A0CC12}"/>
          </ac:spMkLst>
        </pc:spChg>
      </pc:sldChg>
      <pc:sldChg chg="modSp">
        <pc:chgData name="Ilona Pouels" userId="fHvAcmsn1H7Cib7dA90GmulKno9ObGL3lhN6fd9CwE4=" providerId="None" clId="Web-{67DD8CDC-DC7B-4EE2-B364-8999DEF4E971}" dt="2022-05-03T17:30:32.879" v="187" actId="20577"/>
        <pc:sldMkLst>
          <pc:docMk/>
          <pc:sldMk cId="1989795288" sldId="450"/>
        </pc:sldMkLst>
        <pc:spChg chg="mod">
          <ac:chgData name="Ilona Pouels" userId="fHvAcmsn1H7Cib7dA90GmulKno9ObGL3lhN6fd9CwE4=" providerId="None" clId="Web-{67DD8CDC-DC7B-4EE2-B364-8999DEF4E971}" dt="2022-05-03T17:30:32.879" v="187" actId="20577"/>
          <ac:spMkLst>
            <pc:docMk/>
            <pc:sldMk cId="1989795288" sldId="450"/>
            <ac:spMk id="2" creationId="{1745066D-1376-4643-9D3E-B34C42135DAA}"/>
          </ac:spMkLst>
        </pc:spChg>
        <pc:spChg chg="mod">
          <ac:chgData name="Ilona Pouels" userId="fHvAcmsn1H7Cib7dA90GmulKno9ObGL3lhN6fd9CwE4=" providerId="None" clId="Web-{67DD8CDC-DC7B-4EE2-B364-8999DEF4E971}" dt="2022-05-03T17:19:42.795" v="10" actId="20577"/>
          <ac:spMkLst>
            <pc:docMk/>
            <pc:sldMk cId="1989795288" sldId="450"/>
            <ac:spMk id="3" creationId="{0356B09A-8A67-2446-9259-779D216F49B1}"/>
          </ac:spMkLst>
        </pc:spChg>
      </pc:sldChg>
      <pc:sldChg chg="modSp">
        <pc:chgData name="Ilona Pouels" userId="fHvAcmsn1H7Cib7dA90GmulKno9ObGL3lhN6fd9CwE4=" providerId="None" clId="Web-{67DD8CDC-DC7B-4EE2-B364-8999DEF4E971}" dt="2022-05-03T17:28:24.859" v="170" actId="20577"/>
        <pc:sldMkLst>
          <pc:docMk/>
          <pc:sldMk cId="3984340901" sldId="451"/>
        </pc:sldMkLst>
        <pc:spChg chg="mod">
          <ac:chgData name="Ilona Pouels" userId="fHvAcmsn1H7Cib7dA90GmulKno9ObGL3lhN6fd9CwE4=" providerId="None" clId="Web-{67DD8CDC-DC7B-4EE2-B364-8999DEF4E971}" dt="2022-05-03T17:28:24.859" v="170" actId="20577"/>
          <ac:spMkLst>
            <pc:docMk/>
            <pc:sldMk cId="3984340901" sldId="451"/>
            <ac:spMk id="3" creationId="{EAE8F90D-7899-4842-B53F-88A7A57FFC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715DC2-1C27-614A-BF87-7448F09D99A6}" type="datetimeFigureOut">
              <a:rPr lang="nl-NL" smtClean="0"/>
              <a:t>04-05-2022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1901-9FCF-7548-8F3F-609CD7CF31F2}" type="slidenum">
              <a:rPr lang="nl-NL" smtClean="0"/>
              <a:t>‹nr.›</a:t>
            </a:fld>
            <a:endParaRPr lang="nl-NL"/>
          </a:p>
        </p:txBody>
      </p:sp>
    </p:spTree>
    <p:extLst>
      <p:ext uri="{BB962C8B-B14F-4D97-AF65-F5344CB8AC3E}">
        <p14:creationId xmlns:p14="http://schemas.microsoft.com/office/powerpoint/2010/main" val="718785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6A0EA65-1128-EE49-AE51-A80C324347C8}" type="datetime1">
              <a:rPr lang="nl-NL" smtClean="0"/>
              <a:t>04-05-2022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251350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E1E750-2F32-6A47-89E7-75F78B2860B9}" type="datetime1">
              <a:rPr lang="nl-NL" smtClean="0"/>
              <a:t>04-05-2022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44444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dirty="0"/>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04672" y="320040"/>
            <a:ext cx="3657600" cy="320040"/>
          </a:xfrm>
        </p:spPr>
        <p:txBody>
          <a:bodyPr/>
          <a:lstStyle/>
          <a:p>
            <a:fld id="{0E20104A-5EAD-704A-B90E-D53D12177793}" type="datetime1">
              <a:rPr lang="nl-NL" smtClean="0"/>
              <a:t>04-05-2022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60372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8589BA4-46DD-E64F-8E93-CF1FF108F5FC}" type="datetime1">
              <a:rPr lang="nl-NL" smtClean="0"/>
              <a:t>04-05-2022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49450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804672" y="320040"/>
            <a:ext cx="3657600" cy="320040"/>
          </a:xfrm>
        </p:spPr>
        <p:txBody>
          <a:bodyPr/>
          <a:lstStyle/>
          <a:p>
            <a:fld id="{FE1A3623-0904-7B44-968B-4E5490B925A0}" type="datetime1">
              <a:rPr lang="nl-NL" smtClean="0"/>
              <a:t>04-05-2022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71307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dirty="0"/>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04672" y="320040"/>
            <a:ext cx="3657600" cy="320040"/>
          </a:xfrm>
        </p:spPr>
        <p:txBody>
          <a:bodyPr/>
          <a:lstStyle/>
          <a:p>
            <a:fld id="{0734F3DC-F29C-714C-BC0C-657C1318930B}" type="datetime1">
              <a:rPr lang="nl-NL" smtClean="0"/>
              <a:t>04-05-2022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046514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dirty="0"/>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04672" y="320040"/>
            <a:ext cx="3657600" cy="320040"/>
          </a:xfrm>
        </p:spPr>
        <p:txBody>
          <a:bodyPr/>
          <a:lstStyle/>
          <a:p>
            <a:fld id="{C39E151B-AF98-5A46-A143-425B8E83D177}" type="datetime1">
              <a:rPr lang="nl-NL" smtClean="0"/>
              <a:t>04-05-2022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74622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000D83B-9A95-AD40-AC52-1769AB5C1AFE}" type="datetime1">
              <a:rPr lang="nl-NL" smtClean="0"/>
              <a:t>04-05-2022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93397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A675EEAD-6137-2741-B4D7-EA44DAC783E5}" type="datetime1">
              <a:rPr lang="nl-NL" smtClean="0"/>
              <a:t>04-05-2022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27497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dirty="0"/>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18D05B7E-DBC3-B847-B407-E6BCD40EB7C3}" type="datetime1">
              <a:rPr lang="nl-NL" smtClean="0"/>
              <a:t>04-05-2022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29424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dirty="0"/>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04672" y="320040"/>
            <a:ext cx="3657600" cy="320040"/>
          </a:xfrm>
        </p:spPr>
        <p:txBody>
          <a:bodyPr/>
          <a:lstStyle/>
          <a:p>
            <a:fld id="{642A1451-9CDB-3D4F-8E59-D30B2157EDA8}" type="datetime1">
              <a:rPr lang="nl-NL" smtClean="0"/>
              <a:t>04-05-2022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187310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dirty="0"/>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FE2C46B-66FE-A948-B7D8-C948465DC185}" type="datetime1">
              <a:rPr lang="nl-NL" smtClean="0"/>
              <a:t>04-05-2022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‹nr.›</a:t>
            </a:fld>
            <a:endParaRPr lang="en-US" dirty="0"/>
          </a:p>
        </p:txBody>
      </p:sp>
    </p:spTree>
    <p:extLst>
      <p:ext uri="{BB962C8B-B14F-4D97-AF65-F5344CB8AC3E}">
        <p14:creationId xmlns:p14="http://schemas.microsoft.com/office/powerpoint/2010/main" val="28634436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4DD498-A56E-42E4-A5DB-E46144A0CC12}"/>
              </a:ext>
            </a:extLst>
          </p:cNvPr>
          <p:cNvSpPr>
            <a:spLocks noGrp="1"/>
          </p:cNvSpPr>
          <p:nvPr>
            <p:ph type="ctrTitle"/>
          </p:nvPr>
        </p:nvSpPr>
        <p:spPr>
          <a:xfrm>
            <a:off x="1759236" y="2075504"/>
            <a:ext cx="8679915" cy="2318076"/>
          </a:xfrm>
        </p:spPr>
        <p:txBody>
          <a:bodyPr>
            <a:normAutofit fontScale="90000"/>
          </a:bodyPr>
          <a:lstStyle/>
          <a:p>
            <a:br>
              <a:rPr lang="nl-NL" dirty="0"/>
            </a:br>
            <a:br>
              <a:rPr lang="nl-NL" dirty="0"/>
            </a:br>
            <a:br>
              <a:rPr lang="nl-NL" dirty="0"/>
            </a:br>
            <a:br>
              <a:rPr lang="nl-NL" dirty="0"/>
            </a:br>
            <a:br>
              <a:rPr lang="nl-NL" dirty="0"/>
            </a:br>
            <a:r>
              <a:rPr lang="nl-NL" dirty="0"/>
              <a:t>Stichting Master2Morrow</a:t>
            </a:r>
          </a:p>
        </p:txBody>
      </p:sp>
      <p:sp>
        <p:nvSpPr>
          <p:cNvPr id="3" name="Ondertitel 2">
            <a:extLst>
              <a:ext uri="{FF2B5EF4-FFF2-40B4-BE49-F238E27FC236}">
                <a16:creationId xmlns:a16="http://schemas.microsoft.com/office/drawing/2014/main" id="{66F5128A-DAB7-494C-B30F-306AB0815341}"/>
              </a:ext>
            </a:extLst>
          </p:cNvPr>
          <p:cNvSpPr>
            <a:spLocks noGrp="1"/>
          </p:cNvSpPr>
          <p:nvPr>
            <p:ph type="subTitle" idx="1"/>
          </p:nvPr>
        </p:nvSpPr>
        <p:spPr/>
        <p:txBody>
          <a:bodyPr vert="horz" lIns="91440" tIns="0" rIns="91440" bIns="45720" rtlCol="0" anchor="t">
            <a:normAutofit fontScale="92500" lnSpcReduction="10000"/>
          </a:bodyPr>
          <a:lstStyle/>
          <a:p>
            <a:endParaRPr lang="nl-NL" sz="4400" dirty="0">
              <a:latin typeface="Calibri Light"/>
              <a:cs typeface="Calibri Light"/>
            </a:endParaRPr>
          </a:p>
          <a:p>
            <a:r>
              <a:rPr lang="nl-NL" sz="4400" dirty="0">
                <a:latin typeface="Calibri Light"/>
                <a:cs typeface="Calibri Light"/>
              </a:rPr>
              <a:t>Uganda</a:t>
            </a:r>
          </a:p>
        </p:txBody>
      </p:sp>
      <p:pic>
        <p:nvPicPr>
          <p:cNvPr id="4" name="Afbeelding 3">
            <a:extLst>
              <a:ext uri="{FF2B5EF4-FFF2-40B4-BE49-F238E27FC236}">
                <a16:creationId xmlns:a16="http://schemas.microsoft.com/office/drawing/2014/main" id="{2D9B9BF8-4F34-D349-AB75-FBA7ACA8C799}"/>
              </a:ext>
            </a:extLst>
          </p:cNvPr>
          <p:cNvPicPr>
            <a:picLocks noChangeAspect="1"/>
          </p:cNvPicPr>
          <p:nvPr/>
        </p:nvPicPr>
        <p:blipFill>
          <a:blip r:embed="rId2"/>
          <a:stretch>
            <a:fillRect/>
          </a:stretch>
        </p:blipFill>
        <p:spPr>
          <a:xfrm>
            <a:off x="4997206" y="2068412"/>
            <a:ext cx="2197487" cy="1360588"/>
          </a:xfrm>
          <a:prstGeom prst="rect">
            <a:avLst/>
          </a:prstGeom>
        </p:spPr>
      </p:pic>
    </p:spTree>
    <p:extLst>
      <p:ext uri="{BB962C8B-B14F-4D97-AF65-F5344CB8AC3E}">
        <p14:creationId xmlns:p14="http://schemas.microsoft.com/office/powerpoint/2010/main" val="34885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98F41-1822-40E6-9BC6-DFABE49A909B}"/>
              </a:ext>
            </a:extLst>
          </p:cNvPr>
          <p:cNvSpPr>
            <a:spLocks noGrp="1"/>
          </p:cNvSpPr>
          <p:nvPr>
            <p:ph type="title"/>
          </p:nvPr>
        </p:nvSpPr>
        <p:spPr/>
        <p:txBody>
          <a:bodyPr>
            <a:normAutofit fontScale="90000"/>
          </a:bodyPr>
          <a:lstStyle/>
          <a:p>
            <a:r>
              <a:rPr lang="nl-NL"/>
              <a:t>Financieel beleid, planning en management</a:t>
            </a:r>
            <a:endParaRPr lang="nl-NL" dirty="0"/>
          </a:p>
        </p:txBody>
      </p:sp>
      <p:sp>
        <p:nvSpPr>
          <p:cNvPr id="3" name="Tijdelijke aanduiding voor inhoud 2">
            <a:extLst>
              <a:ext uri="{FF2B5EF4-FFF2-40B4-BE49-F238E27FC236}">
                <a16:creationId xmlns:a16="http://schemas.microsoft.com/office/drawing/2014/main" id="{EAE8F90D-7899-4842-B53F-88A7A57FFCCD}"/>
              </a:ext>
            </a:extLst>
          </p:cNvPr>
          <p:cNvSpPr>
            <a:spLocks noGrp="1"/>
          </p:cNvSpPr>
          <p:nvPr>
            <p:ph idx="1"/>
          </p:nvPr>
        </p:nvSpPr>
        <p:spPr/>
        <p:txBody>
          <a:bodyPr vert="horz" lIns="45720" tIns="45720" rIns="45720" bIns="45720" rtlCol="0" anchor="t">
            <a:normAutofit/>
          </a:bodyPr>
          <a:lstStyle/>
          <a:p>
            <a:pPr marL="0" indent="0">
              <a:buNone/>
            </a:pPr>
            <a:endParaRPr lang="nl-NL" i="1" dirty="0"/>
          </a:p>
          <a:p>
            <a:pPr marL="0" indent="0">
              <a:buNone/>
            </a:pPr>
            <a:r>
              <a:rPr lang="nl-NL" b="1" dirty="0"/>
              <a:t>Planning tot 2025</a:t>
            </a:r>
          </a:p>
          <a:p>
            <a:pPr marL="285750" indent="-285750"/>
            <a:r>
              <a:rPr lang="nl-NL" dirty="0"/>
              <a:t>Uitbouwen van netwerk van lokale trainers en ambassadeurs vanuit de deelnemersgroepen en netwerk</a:t>
            </a:r>
          </a:p>
          <a:p>
            <a:pPr>
              <a:buFont typeface="Wingdings"/>
              <a:buChar char="§"/>
            </a:pPr>
            <a:r>
              <a:rPr lang="nl-NL" dirty="0"/>
              <a:t>Onderzoeken waar samenwerking met andere lokale projecten mogelijk is, om slimmer te organiseren en meer 'nazorg' </a:t>
            </a:r>
            <a:r>
              <a:rPr lang="nl-NL" dirty="0">
                <a:ea typeface="+mn-lt"/>
                <a:cs typeface="+mn-lt"/>
              </a:rPr>
              <a:t>te kunnen aanbieden</a:t>
            </a:r>
            <a:r>
              <a:rPr lang="nl-NL" dirty="0"/>
              <a:t> (aanvullende training, coaching of ondersteuning) voor meer impact </a:t>
            </a:r>
          </a:p>
          <a:p>
            <a:pPr marL="285750" indent="-285750"/>
            <a:r>
              <a:rPr lang="nl-NL" dirty="0"/>
              <a:t>Uitbouwen van de trainingen van basis, naar gevorderd naar excellent, waardoor we ook een breder aanbod hebben en daardoor meer impact hebben op het verbeteren van de leefomstandigheden van de lokale gemeenschap.</a:t>
            </a:r>
            <a:endParaRPr lang="nl-NL"/>
          </a:p>
          <a:p>
            <a:pPr>
              <a:buFontTx/>
              <a:buChar char="-"/>
            </a:pPr>
            <a:endParaRPr lang="nl-NL" dirty="0"/>
          </a:p>
          <a:p>
            <a:pPr>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98434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00A35-EBA6-4BE0-9BB1-C1C51E8D1F98}"/>
              </a:ext>
            </a:extLst>
          </p:cNvPr>
          <p:cNvSpPr>
            <a:spLocks noGrp="1"/>
          </p:cNvSpPr>
          <p:nvPr>
            <p:ph type="title"/>
          </p:nvPr>
        </p:nvSpPr>
        <p:spPr/>
        <p:txBody>
          <a:bodyPr/>
          <a:lstStyle/>
          <a:p>
            <a:r>
              <a:rPr lang="nl-NL" dirty="0">
                <a:cs typeface="Calibri Light"/>
              </a:rPr>
              <a:t>Mogelijke Partners </a:t>
            </a:r>
            <a:endParaRPr lang="nl-NL" dirty="0"/>
          </a:p>
        </p:txBody>
      </p:sp>
      <p:sp>
        <p:nvSpPr>
          <p:cNvPr id="3" name="Tijdelijke aanduiding voor inhoud 2">
            <a:extLst>
              <a:ext uri="{FF2B5EF4-FFF2-40B4-BE49-F238E27FC236}">
                <a16:creationId xmlns:a16="http://schemas.microsoft.com/office/drawing/2014/main" id="{4632A373-C0DE-4969-8DEB-EE4D5052F388}"/>
              </a:ext>
            </a:extLst>
          </p:cNvPr>
          <p:cNvSpPr>
            <a:spLocks noGrp="1"/>
          </p:cNvSpPr>
          <p:nvPr>
            <p:ph idx="1"/>
          </p:nvPr>
        </p:nvSpPr>
        <p:spPr/>
        <p:txBody>
          <a:bodyPr/>
          <a:lstStyle/>
          <a:p>
            <a:r>
              <a:rPr lang="nl-NL" dirty="0"/>
              <a:t>Wilde Ganzen vanuit kennis delen en inspiratie</a:t>
            </a:r>
          </a:p>
          <a:p>
            <a:r>
              <a:rPr lang="nl-NL" dirty="0"/>
              <a:t>Change </a:t>
            </a:r>
            <a:r>
              <a:rPr lang="nl-NL" dirty="0" err="1"/>
              <a:t>the</a:t>
            </a:r>
            <a:r>
              <a:rPr lang="nl-NL" dirty="0"/>
              <a:t> Game Academy</a:t>
            </a:r>
          </a:p>
          <a:p>
            <a:r>
              <a:rPr lang="nl-NL" dirty="0"/>
              <a:t>Young </a:t>
            </a:r>
            <a:r>
              <a:rPr lang="nl-NL" dirty="0" err="1"/>
              <a:t>Africa</a:t>
            </a:r>
            <a:r>
              <a:rPr lang="nl-NL" dirty="0"/>
              <a:t> </a:t>
            </a:r>
          </a:p>
        </p:txBody>
      </p:sp>
    </p:spTree>
    <p:extLst>
      <p:ext uri="{BB962C8B-B14F-4D97-AF65-F5344CB8AC3E}">
        <p14:creationId xmlns:p14="http://schemas.microsoft.com/office/powerpoint/2010/main" val="62798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8584E-D7E4-BB48-B26F-D5DAFC94EB82}"/>
              </a:ext>
            </a:extLst>
          </p:cNvPr>
          <p:cNvSpPr>
            <a:spLocks noGrp="1"/>
          </p:cNvSpPr>
          <p:nvPr>
            <p:ph type="title"/>
          </p:nvPr>
        </p:nvSpPr>
        <p:spPr/>
        <p:txBody>
          <a:bodyPr>
            <a:normAutofit/>
          </a:bodyPr>
          <a:lstStyle/>
          <a:p>
            <a:r>
              <a:rPr lang="nl-NL" sz="3600" dirty="0"/>
              <a:t>Oorsprong Master2Morrow</a:t>
            </a:r>
          </a:p>
        </p:txBody>
      </p:sp>
      <p:sp>
        <p:nvSpPr>
          <p:cNvPr id="3" name="Tijdelijke aanduiding voor inhoud 2">
            <a:extLst>
              <a:ext uri="{FF2B5EF4-FFF2-40B4-BE49-F238E27FC236}">
                <a16:creationId xmlns:a16="http://schemas.microsoft.com/office/drawing/2014/main" id="{10A90DD9-1271-CB49-AA27-0DFC30195F30}"/>
              </a:ext>
            </a:extLst>
          </p:cNvPr>
          <p:cNvSpPr>
            <a:spLocks noGrp="1"/>
          </p:cNvSpPr>
          <p:nvPr>
            <p:ph idx="1"/>
          </p:nvPr>
        </p:nvSpPr>
        <p:spPr/>
        <p:txBody>
          <a:bodyPr>
            <a:normAutofit fontScale="92500" lnSpcReduction="10000"/>
          </a:bodyPr>
          <a:lstStyle/>
          <a:p>
            <a:r>
              <a:rPr lang="nl-NL" dirty="0"/>
              <a:t>Vanuit een lange historie (1972) en recente verbintenissen (sinds 2011) zijn de bestuursleden al verbonden met Uganda. Zij hebben samen veel kennis van het land, cultuur en context. </a:t>
            </a:r>
          </a:p>
          <a:p>
            <a:r>
              <a:rPr lang="nl-NL" dirty="0"/>
              <a:t>Sinds 2012 zijn er al talent- &amp; businesstrainingen uitgevoerd die in de loop van de tijd zijn aangescherpt en aangevuld met andere invalshoeken en expertises. </a:t>
            </a:r>
          </a:p>
          <a:p>
            <a:r>
              <a:rPr lang="nl-NL" dirty="0"/>
              <a:t>We hebben een betrouwbaar en gemotiveerd netwerk van mensen die het geven van trainingen ook mogelijk maken door lokaal de deelnemers te vinden en te activeren. </a:t>
            </a:r>
          </a:p>
          <a:p>
            <a:r>
              <a:rPr lang="nl-NL" dirty="0"/>
              <a:t>De stichting Master2Morrow is dan wel vrij recent opgericht (2021), zij komt voort uit een lokale stichting Vledder Helpt die al sinds de jaren ‘80 actief is in Uganda. Al het geleerde uit het verleden nemen we mee in de manier waarop we nu samenwerken met onze Ugandese partners. </a:t>
            </a:r>
          </a:p>
        </p:txBody>
      </p:sp>
    </p:spTree>
    <p:extLst>
      <p:ext uri="{BB962C8B-B14F-4D97-AF65-F5344CB8AC3E}">
        <p14:creationId xmlns:p14="http://schemas.microsoft.com/office/powerpoint/2010/main" val="356729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E1CB9-FCFB-41DA-936E-C725CBC733E2}"/>
              </a:ext>
            </a:extLst>
          </p:cNvPr>
          <p:cNvSpPr>
            <a:spLocks noGrp="1"/>
          </p:cNvSpPr>
          <p:nvPr>
            <p:ph type="title"/>
          </p:nvPr>
        </p:nvSpPr>
        <p:spPr>
          <a:xfrm>
            <a:off x="888631" y="2349925"/>
            <a:ext cx="3592924" cy="2602578"/>
          </a:xfrm>
        </p:spPr>
        <p:txBody>
          <a:bodyPr/>
          <a:lstStyle/>
          <a:p>
            <a:r>
              <a:rPr lang="nl-NL" dirty="0">
                <a:cs typeface="Calibri Light"/>
              </a:rPr>
              <a:t>Master2Morrow</a:t>
            </a:r>
            <a:endParaRPr lang="nl-NL" dirty="0"/>
          </a:p>
        </p:txBody>
      </p:sp>
      <p:sp>
        <p:nvSpPr>
          <p:cNvPr id="3" name="Tijdelijke aanduiding voor inhoud 2">
            <a:extLst>
              <a:ext uri="{FF2B5EF4-FFF2-40B4-BE49-F238E27FC236}">
                <a16:creationId xmlns:a16="http://schemas.microsoft.com/office/drawing/2014/main" id="{47987404-6CB8-49AA-B0C0-B9168DB1286B}"/>
              </a:ext>
            </a:extLst>
          </p:cNvPr>
          <p:cNvSpPr>
            <a:spLocks noGrp="1"/>
          </p:cNvSpPr>
          <p:nvPr>
            <p:ph idx="1"/>
          </p:nvPr>
        </p:nvSpPr>
        <p:spPr/>
        <p:txBody>
          <a:bodyPr>
            <a:normAutofit/>
          </a:bodyPr>
          <a:lstStyle/>
          <a:p>
            <a:pPr marL="0" indent="0">
              <a:buNone/>
            </a:pPr>
            <a:r>
              <a:rPr lang="nl-NL" dirty="0">
                <a:ea typeface="+mn-lt"/>
                <a:cs typeface="+mn-lt"/>
              </a:rPr>
              <a:t>Bij Master2Morrow geloven wij in </a:t>
            </a:r>
            <a:r>
              <a:rPr lang="nl-NL" b="1" dirty="0">
                <a:ea typeface="+mn-lt"/>
                <a:cs typeface="+mn-lt"/>
              </a:rPr>
              <a:t>regie</a:t>
            </a:r>
            <a:r>
              <a:rPr lang="nl-NL" dirty="0">
                <a:ea typeface="+mn-lt"/>
                <a:cs typeface="+mn-lt"/>
              </a:rPr>
              <a:t> nemen over je eigen toekomst. Wij zien overweldigend veel potentieel, energie en ambitie bij jongeren in Uganda. Door het bieden van training en begeleiding vergroten we kansen en helpen we </a:t>
            </a:r>
            <a:r>
              <a:rPr lang="nl-NL" b="1" dirty="0">
                <a:ea typeface="+mn-lt"/>
                <a:cs typeface="+mn-lt"/>
              </a:rPr>
              <a:t>dromen</a:t>
            </a:r>
            <a:r>
              <a:rPr lang="nl-NL" dirty="0">
                <a:ea typeface="+mn-lt"/>
                <a:cs typeface="+mn-lt"/>
              </a:rPr>
              <a:t> waarmaken.  </a:t>
            </a:r>
          </a:p>
          <a:p>
            <a:pPr marL="0" indent="0">
              <a:buNone/>
            </a:pPr>
            <a:r>
              <a:rPr lang="nl-NL" dirty="0">
                <a:ea typeface="+mn-lt"/>
                <a:cs typeface="+mn-lt"/>
              </a:rPr>
              <a:t>Onze inspiratie komt van jonge mensen met dromen die de kracht hebben om de wereld te veranderen. Wij versterken zelfvertrouwen en vaardigheden en bieden toegang tot kennis, mentorschap en financiering. Zodat mensen zelf meester worden over hun eigen </a:t>
            </a:r>
            <a:r>
              <a:rPr lang="nl-NL" b="1" dirty="0">
                <a:ea typeface="+mn-lt"/>
                <a:cs typeface="+mn-lt"/>
              </a:rPr>
              <a:t>toekomst</a:t>
            </a:r>
            <a:r>
              <a:rPr lang="nl-NL" dirty="0">
                <a:ea typeface="+mn-lt"/>
                <a:cs typeface="+mn-lt"/>
              </a:rPr>
              <a:t>. </a:t>
            </a:r>
          </a:p>
          <a:p>
            <a:pPr marL="0" indent="0">
              <a:buNone/>
            </a:pPr>
            <a:r>
              <a:rPr lang="nl-NL" dirty="0"/>
              <a:t>Ons doel is het bevorderen van </a:t>
            </a:r>
            <a:r>
              <a:rPr lang="nl-NL" b="1" dirty="0"/>
              <a:t>ondernemerschap</a:t>
            </a:r>
            <a:r>
              <a:rPr lang="nl-NL" dirty="0"/>
              <a:t> en </a:t>
            </a:r>
            <a:r>
              <a:rPr lang="nl-NL" b="1" dirty="0"/>
              <a:t>zelfredzaamheid</a:t>
            </a:r>
            <a:r>
              <a:rPr lang="nl-NL" dirty="0"/>
              <a:t>. </a:t>
            </a:r>
          </a:p>
        </p:txBody>
      </p:sp>
    </p:spTree>
    <p:extLst>
      <p:ext uri="{BB962C8B-B14F-4D97-AF65-F5344CB8AC3E}">
        <p14:creationId xmlns:p14="http://schemas.microsoft.com/office/powerpoint/2010/main" val="179239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2D50E-52CC-4278-8336-D9A231F3C079}"/>
              </a:ext>
            </a:extLst>
          </p:cNvPr>
          <p:cNvSpPr>
            <a:spLocks noGrp="1"/>
          </p:cNvSpPr>
          <p:nvPr>
            <p:ph type="title"/>
          </p:nvPr>
        </p:nvSpPr>
        <p:spPr/>
        <p:txBody>
          <a:bodyPr/>
          <a:lstStyle/>
          <a:p>
            <a:r>
              <a:rPr lang="nl-NL" dirty="0">
                <a:cs typeface="Calibri Light"/>
              </a:rPr>
              <a:t>Wie zijn wij?</a:t>
            </a:r>
            <a:br>
              <a:rPr lang="nl-NL" dirty="0">
                <a:cs typeface="Calibri Light"/>
              </a:rPr>
            </a:br>
            <a:endParaRPr lang="nl-NL" dirty="0">
              <a:cs typeface="Calibri Light"/>
            </a:endParaRPr>
          </a:p>
        </p:txBody>
      </p:sp>
      <p:sp>
        <p:nvSpPr>
          <p:cNvPr id="3" name="Tijdelijke aanduiding voor inhoud 2">
            <a:extLst>
              <a:ext uri="{FF2B5EF4-FFF2-40B4-BE49-F238E27FC236}">
                <a16:creationId xmlns:a16="http://schemas.microsoft.com/office/drawing/2014/main" id="{ACF94AAA-0B3B-4F40-84DE-80671FA1D7A4}"/>
              </a:ext>
            </a:extLst>
          </p:cNvPr>
          <p:cNvSpPr>
            <a:spLocks noGrp="1"/>
          </p:cNvSpPr>
          <p:nvPr>
            <p:ph sz="half" idx="1"/>
          </p:nvPr>
        </p:nvSpPr>
        <p:spPr>
          <a:xfrm>
            <a:off x="4974741" y="4007762"/>
            <a:ext cx="1582770" cy="1192679"/>
          </a:xfrm>
        </p:spPr>
        <p:txBody>
          <a:bodyPr vert="horz" lIns="91440" tIns="45720" rIns="91440" bIns="45720" rtlCol="0" anchor="t">
            <a:normAutofit/>
          </a:bodyPr>
          <a:lstStyle/>
          <a:p>
            <a:pPr marL="0" indent="0">
              <a:buNone/>
            </a:pPr>
            <a:r>
              <a:rPr lang="nl-NL" dirty="0"/>
              <a:t>Ilona </a:t>
            </a:r>
            <a:r>
              <a:rPr lang="nl-NL"/>
              <a:t>Pouels</a:t>
            </a:r>
            <a:r>
              <a:rPr lang="nl-NL" dirty="0"/>
              <a:t> </a:t>
            </a:r>
            <a:endParaRPr lang="nl-NL"/>
          </a:p>
          <a:p>
            <a:pPr marL="0" indent="0">
              <a:buNone/>
            </a:pPr>
            <a:r>
              <a:rPr lang="nl-NL"/>
              <a:t>Voorzitter </a:t>
            </a:r>
          </a:p>
        </p:txBody>
      </p:sp>
      <p:pic>
        <p:nvPicPr>
          <p:cNvPr id="4" name="Afbeelding 4" descr="Afbeelding met persoon, muur, binnen&#10;&#10;Automatisch gegenereerde beschrijving">
            <a:extLst>
              <a:ext uri="{FF2B5EF4-FFF2-40B4-BE49-F238E27FC236}">
                <a16:creationId xmlns:a16="http://schemas.microsoft.com/office/drawing/2014/main" id="{66440DFC-E35C-4F52-9BB8-320765185752}"/>
              </a:ext>
            </a:extLst>
          </p:cNvPr>
          <p:cNvPicPr>
            <a:picLocks noChangeAspect="1"/>
          </p:cNvPicPr>
          <p:nvPr/>
        </p:nvPicPr>
        <p:blipFill>
          <a:blip r:embed="rId2"/>
          <a:stretch>
            <a:fillRect/>
          </a:stretch>
        </p:blipFill>
        <p:spPr>
          <a:xfrm>
            <a:off x="6999961" y="1942578"/>
            <a:ext cx="1741118" cy="1741118"/>
          </a:xfrm>
          <a:prstGeom prst="rect">
            <a:avLst/>
          </a:prstGeom>
        </p:spPr>
      </p:pic>
      <p:pic>
        <p:nvPicPr>
          <p:cNvPr id="5" name="Afbeelding 7" descr="Afbeelding met gras, persoon, buiten, person&#10;&#10;Automatisch gegenereerde beschrijving">
            <a:extLst>
              <a:ext uri="{FF2B5EF4-FFF2-40B4-BE49-F238E27FC236}">
                <a16:creationId xmlns:a16="http://schemas.microsoft.com/office/drawing/2014/main" id="{CAA0EF6F-9CE3-4CFD-B6C3-3A25E618B58C}"/>
              </a:ext>
            </a:extLst>
          </p:cNvPr>
          <p:cNvPicPr>
            <a:picLocks noChangeAspect="1"/>
          </p:cNvPicPr>
          <p:nvPr/>
        </p:nvPicPr>
        <p:blipFill>
          <a:blip r:embed="rId3"/>
          <a:stretch>
            <a:fillRect/>
          </a:stretch>
        </p:blipFill>
        <p:spPr>
          <a:xfrm>
            <a:off x="9066755" y="1953016"/>
            <a:ext cx="1741120" cy="1709805"/>
          </a:xfrm>
          <a:prstGeom prst="rect">
            <a:avLst/>
          </a:prstGeom>
        </p:spPr>
      </p:pic>
      <p:sp>
        <p:nvSpPr>
          <p:cNvPr id="11" name="Tijdelijke aanduiding voor inhoud 2">
            <a:extLst>
              <a:ext uri="{FF2B5EF4-FFF2-40B4-BE49-F238E27FC236}">
                <a16:creationId xmlns:a16="http://schemas.microsoft.com/office/drawing/2014/main" id="{66442C34-7E4A-45AB-A0AB-58AFE30E2BA7}"/>
              </a:ext>
            </a:extLst>
          </p:cNvPr>
          <p:cNvSpPr txBox="1">
            <a:spLocks/>
          </p:cNvSpPr>
          <p:nvPr/>
        </p:nvSpPr>
        <p:spPr>
          <a:xfrm>
            <a:off x="6995607" y="4003587"/>
            <a:ext cx="1582770" cy="119267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nl-NL"/>
              <a:t>Marije Boot </a:t>
            </a:r>
          </a:p>
          <a:p>
            <a:pPr marL="0" indent="0">
              <a:buFont typeface="Wingdings" panose="05000000000000000000" pitchFamily="2" charset="2"/>
              <a:buNone/>
            </a:pPr>
            <a:r>
              <a:rPr lang="nl-NL"/>
              <a:t>Secretaris </a:t>
            </a:r>
          </a:p>
        </p:txBody>
      </p:sp>
      <p:sp>
        <p:nvSpPr>
          <p:cNvPr id="13" name="Tijdelijke aanduiding voor inhoud 2">
            <a:extLst>
              <a:ext uri="{FF2B5EF4-FFF2-40B4-BE49-F238E27FC236}">
                <a16:creationId xmlns:a16="http://schemas.microsoft.com/office/drawing/2014/main" id="{3CC7A81E-88FA-46BE-80CB-38B4AC79F7CD}"/>
              </a:ext>
            </a:extLst>
          </p:cNvPr>
          <p:cNvSpPr txBox="1">
            <a:spLocks/>
          </p:cNvSpPr>
          <p:nvPr/>
        </p:nvSpPr>
        <p:spPr>
          <a:xfrm>
            <a:off x="9062401" y="4003587"/>
            <a:ext cx="2720549" cy="119267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nl-NL"/>
              <a:t>Geert Jan Heusinkveld</a:t>
            </a:r>
          </a:p>
          <a:p>
            <a:pPr marL="0" indent="0">
              <a:buNone/>
            </a:pPr>
            <a:r>
              <a:rPr lang="nl-NL"/>
              <a:t>Penningmeester </a:t>
            </a:r>
          </a:p>
        </p:txBody>
      </p:sp>
      <p:pic>
        <p:nvPicPr>
          <p:cNvPr id="14" name="Afbeelding 14" descr="Afbeelding met persoon, vrouw, glimlachen, buiten&#10;&#10;Automatisch gegenereerde beschrijving">
            <a:extLst>
              <a:ext uri="{FF2B5EF4-FFF2-40B4-BE49-F238E27FC236}">
                <a16:creationId xmlns:a16="http://schemas.microsoft.com/office/drawing/2014/main" id="{F9533AD8-EEA1-4A6A-987D-2F450A88C348}"/>
              </a:ext>
            </a:extLst>
          </p:cNvPr>
          <p:cNvPicPr>
            <a:picLocks noChangeAspect="1"/>
          </p:cNvPicPr>
          <p:nvPr/>
        </p:nvPicPr>
        <p:blipFill>
          <a:blip r:embed="rId4"/>
          <a:stretch>
            <a:fillRect/>
          </a:stretch>
        </p:blipFill>
        <p:spPr>
          <a:xfrm>
            <a:off x="4974359" y="1954141"/>
            <a:ext cx="1651275" cy="1735139"/>
          </a:xfrm>
          <a:prstGeom prst="rect">
            <a:avLst/>
          </a:prstGeom>
        </p:spPr>
      </p:pic>
      <p:sp>
        <p:nvSpPr>
          <p:cNvPr id="6" name="Tekstvak 5">
            <a:extLst>
              <a:ext uri="{FF2B5EF4-FFF2-40B4-BE49-F238E27FC236}">
                <a16:creationId xmlns:a16="http://schemas.microsoft.com/office/drawing/2014/main" id="{8AE09424-1695-4DC7-A5E0-26BA680F16EC}"/>
              </a:ext>
            </a:extLst>
          </p:cNvPr>
          <p:cNvSpPr txBox="1"/>
          <p:nvPr/>
        </p:nvSpPr>
        <p:spPr>
          <a:xfrm>
            <a:off x="6665936" y="841332"/>
            <a:ext cx="22525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dirty="0"/>
              <a:t>Bestuur</a:t>
            </a:r>
          </a:p>
        </p:txBody>
      </p:sp>
    </p:spTree>
    <p:extLst>
      <p:ext uri="{BB962C8B-B14F-4D97-AF65-F5344CB8AC3E}">
        <p14:creationId xmlns:p14="http://schemas.microsoft.com/office/powerpoint/2010/main" val="192352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9FFBB-C53E-4DC6-9B77-C8DFCA2FF94B}"/>
              </a:ext>
            </a:extLst>
          </p:cNvPr>
          <p:cNvSpPr>
            <a:spLocks noGrp="1"/>
          </p:cNvSpPr>
          <p:nvPr>
            <p:ph type="title"/>
          </p:nvPr>
        </p:nvSpPr>
        <p:spPr/>
        <p:txBody>
          <a:bodyPr/>
          <a:lstStyle/>
          <a:p>
            <a:r>
              <a:rPr lang="nl-NL" dirty="0">
                <a:cs typeface="Calibri Light"/>
              </a:rPr>
              <a:t>Wat doen wij?</a:t>
            </a:r>
            <a:endParaRPr lang="nl-NL" dirty="0"/>
          </a:p>
        </p:txBody>
      </p:sp>
      <p:sp>
        <p:nvSpPr>
          <p:cNvPr id="3" name="Tijdelijke aanduiding voor inhoud 2">
            <a:extLst>
              <a:ext uri="{FF2B5EF4-FFF2-40B4-BE49-F238E27FC236}">
                <a16:creationId xmlns:a16="http://schemas.microsoft.com/office/drawing/2014/main" id="{A1BFAF23-4948-4FD4-AFD1-276D292B860B}"/>
              </a:ext>
            </a:extLst>
          </p:cNvPr>
          <p:cNvSpPr>
            <a:spLocks noGrp="1"/>
          </p:cNvSpPr>
          <p:nvPr>
            <p:ph idx="1"/>
          </p:nvPr>
        </p:nvSpPr>
        <p:spPr>
          <a:xfrm>
            <a:off x="5071771" y="802809"/>
            <a:ext cx="6313247" cy="5249940"/>
          </a:xfrm>
        </p:spPr>
        <p:txBody>
          <a:bodyPr>
            <a:normAutofit/>
          </a:bodyPr>
          <a:lstStyle/>
          <a:p>
            <a:endParaRPr lang="nl-NL" dirty="0"/>
          </a:p>
          <a:p>
            <a:pPr marL="0" indent="0">
              <a:buNone/>
            </a:pPr>
            <a:r>
              <a:rPr lang="nl-NL" dirty="0"/>
              <a:t>Master2Morrow gelooft in de kracht van jonge mensen om zelf het verschil te maken. Onze kernactiviteiten zijn:</a:t>
            </a:r>
          </a:p>
          <a:p>
            <a:endParaRPr lang="nl-NL" dirty="0"/>
          </a:p>
          <a:p>
            <a:r>
              <a:rPr lang="nl-NL" dirty="0" err="1"/>
              <a:t>Talentdevelopment</a:t>
            </a:r>
            <a:r>
              <a:rPr lang="nl-NL" dirty="0"/>
              <a:t> training</a:t>
            </a:r>
          </a:p>
          <a:p>
            <a:r>
              <a:rPr lang="nl-NL" dirty="0"/>
              <a:t>Businesstraining en -coaching </a:t>
            </a:r>
          </a:p>
          <a:p>
            <a:r>
              <a:rPr lang="nl-NL" dirty="0" err="1"/>
              <a:t>Curriculumdevelopment</a:t>
            </a:r>
            <a:r>
              <a:rPr lang="nl-NL" dirty="0">
                <a:ea typeface="+mn-lt"/>
                <a:cs typeface="+mn-lt"/>
              </a:rPr>
              <a:t> voor scholen</a:t>
            </a:r>
            <a:endParaRPr lang="nl-NL" dirty="0"/>
          </a:p>
          <a:p>
            <a:r>
              <a:rPr lang="nl-NL" dirty="0"/>
              <a:t>Train </a:t>
            </a:r>
            <a:r>
              <a:rPr lang="nl-NL" dirty="0" err="1"/>
              <a:t>the</a:t>
            </a:r>
            <a:r>
              <a:rPr lang="nl-NL" dirty="0"/>
              <a:t> trainer </a:t>
            </a:r>
          </a:p>
          <a:p>
            <a:r>
              <a:rPr lang="nl-NL" dirty="0"/>
              <a:t>Versterken </a:t>
            </a:r>
            <a:r>
              <a:rPr lang="nl-NL" dirty="0" err="1"/>
              <a:t>local</a:t>
            </a:r>
            <a:r>
              <a:rPr lang="nl-NL" dirty="0"/>
              <a:t> </a:t>
            </a:r>
            <a:r>
              <a:rPr lang="nl-NL" dirty="0" err="1"/>
              <a:t>communities</a:t>
            </a:r>
            <a:r>
              <a:rPr lang="nl-NL" dirty="0"/>
              <a:t> van trainers en deelnemers</a:t>
            </a:r>
          </a:p>
          <a:p>
            <a:endParaRPr lang="nl-NL" dirty="0"/>
          </a:p>
          <a:p>
            <a:endParaRPr lang="nl-NL" dirty="0"/>
          </a:p>
        </p:txBody>
      </p:sp>
      <p:sp>
        <p:nvSpPr>
          <p:cNvPr id="4" name="Tijdelijke aanduiding voor tekst 3">
            <a:extLst>
              <a:ext uri="{FF2B5EF4-FFF2-40B4-BE49-F238E27FC236}">
                <a16:creationId xmlns:a16="http://schemas.microsoft.com/office/drawing/2014/main" id="{0F206B9F-9347-43BB-BB39-FA92DCC77443}"/>
              </a:ext>
            </a:extLst>
          </p:cNvPr>
          <p:cNvSpPr>
            <a:spLocks noGrp="1"/>
          </p:cNvSpPr>
          <p:nvPr>
            <p:ph type="body" sz="half" idx="2"/>
          </p:nvPr>
        </p:nvSpPr>
        <p:spPr/>
        <p:txBody>
          <a:bodyPr vert="horz" lIns="91440" tIns="45720" rIns="91440" bIns="45720" rtlCol="0" anchor="t">
            <a:normAutofit/>
          </a:bodyPr>
          <a:lstStyle/>
          <a:p>
            <a:pPr algn="l"/>
            <a:endParaRPr lang="nl-NL" dirty="0"/>
          </a:p>
        </p:txBody>
      </p:sp>
    </p:spTree>
    <p:extLst>
      <p:ext uri="{BB962C8B-B14F-4D97-AF65-F5344CB8AC3E}">
        <p14:creationId xmlns:p14="http://schemas.microsoft.com/office/powerpoint/2010/main" val="404192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DD8E5-783D-4260-8B53-A3658B10C6EF}"/>
              </a:ext>
            </a:extLst>
          </p:cNvPr>
          <p:cNvSpPr>
            <a:spLocks noGrp="1"/>
          </p:cNvSpPr>
          <p:nvPr>
            <p:ph type="title"/>
          </p:nvPr>
        </p:nvSpPr>
        <p:spPr/>
        <p:txBody>
          <a:bodyPr/>
          <a:lstStyle/>
          <a:p>
            <a:r>
              <a:rPr lang="nl-NL" dirty="0">
                <a:cs typeface="Calibri Light"/>
              </a:rPr>
              <a:t>Pijlers</a:t>
            </a:r>
            <a:endParaRPr lang="nl-NL" dirty="0"/>
          </a:p>
        </p:txBody>
      </p:sp>
      <p:sp>
        <p:nvSpPr>
          <p:cNvPr id="3" name="Tijdelijke aanduiding voor inhoud 2">
            <a:extLst>
              <a:ext uri="{FF2B5EF4-FFF2-40B4-BE49-F238E27FC236}">
                <a16:creationId xmlns:a16="http://schemas.microsoft.com/office/drawing/2014/main" id="{7F85CB25-426B-43AD-B58D-9E78BAC9628E}"/>
              </a:ext>
            </a:extLst>
          </p:cNvPr>
          <p:cNvSpPr>
            <a:spLocks noGrp="1"/>
          </p:cNvSpPr>
          <p:nvPr>
            <p:ph idx="1"/>
          </p:nvPr>
        </p:nvSpPr>
        <p:spPr/>
        <p:txBody>
          <a:bodyPr/>
          <a:lstStyle/>
          <a:p>
            <a:pPr marL="0" indent="0">
              <a:buNone/>
            </a:pPr>
            <a:r>
              <a:rPr lang="nl-NL" dirty="0">
                <a:ea typeface="+mn-lt"/>
                <a:cs typeface="+mn-lt"/>
              </a:rPr>
              <a:t>Bij Stichting Master2Morrow werken we vanuit 3 pijlers:</a:t>
            </a:r>
          </a:p>
          <a:p>
            <a:endParaRPr lang="nl-NL" dirty="0"/>
          </a:p>
          <a:p>
            <a:r>
              <a:rPr lang="nl-NL" dirty="0">
                <a:ea typeface="+mn-lt"/>
                <a:cs typeface="+mn-lt"/>
              </a:rPr>
              <a:t>We gaan uit van de kracht van mensen zelf </a:t>
            </a:r>
          </a:p>
          <a:p>
            <a:r>
              <a:rPr lang="nl-NL" dirty="0">
                <a:ea typeface="+mn-lt"/>
                <a:cs typeface="+mn-lt"/>
              </a:rPr>
              <a:t>We leren wederzijds: de ontmoeting en uitwisseling tussen deelnemers en Nederlandse (gast)trainers speelt een belangrijke rol</a:t>
            </a:r>
            <a:endParaRPr lang="nl-NL" dirty="0"/>
          </a:p>
          <a:p>
            <a:r>
              <a:rPr lang="nl-NL" dirty="0">
                <a:ea typeface="+mn-lt"/>
                <a:cs typeface="+mn-lt"/>
              </a:rPr>
              <a:t>We zijn bruggenbouwers en fungeren als schakel tussen de aanwezige potentie en ambitie enerzijds, en bestaande programma's en voorzieningen anderzijds  </a:t>
            </a:r>
            <a:endParaRPr lang="nl-NL" dirty="0"/>
          </a:p>
        </p:txBody>
      </p:sp>
      <p:sp>
        <p:nvSpPr>
          <p:cNvPr id="4" name="Tijdelijke aanduiding voor tekst 3">
            <a:extLst>
              <a:ext uri="{FF2B5EF4-FFF2-40B4-BE49-F238E27FC236}">
                <a16:creationId xmlns:a16="http://schemas.microsoft.com/office/drawing/2014/main" id="{8065C937-6F2E-4420-B452-6DEDAE535D7E}"/>
              </a:ext>
            </a:extLst>
          </p:cNvPr>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39776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B6162-B290-4ADA-951E-B8BE028E42E7}"/>
              </a:ext>
            </a:extLst>
          </p:cNvPr>
          <p:cNvSpPr>
            <a:spLocks noGrp="1"/>
          </p:cNvSpPr>
          <p:nvPr>
            <p:ph type="title"/>
          </p:nvPr>
        </p:nvSpPr>
        <p:spPr/>
        <p:txBody>
          <a:bodyPr/>
          <a:lstStyle/>
          <a:p>
            <a:r>
              <a:rPr lang="nl-NL" dirty="0">
                <a:cs typeface="Calibri Light"/>
              </a:rPr>
              <a:t>Doelen </a:t>
            </a:r>
            <a:endParaRPr lang="nl-NL" dirty="0"/>
          </a:p>
        </p:txBody>
      </p:sp>
      <p:sp>
        <p:nvSpPr>
          <p:cNvPr id="3" name="Tijdelijke aanduiding voor inhoud 2">
            <a:extLst>
              <a:ext uri="{FF2B5EF4-FFF2-40B4-BE49-F238E27FC236}">
                <a16:creationId xmlns:a16="http://schemas.microsoft.com/office/drawing/2014/main" id="{C7D5F251-90BF-40FA-872B-32809E6B9B6E}"/>
              </a:ext>
            </a:extLst>
          </p:cNvPr>
          <p:cNvSpPr>
            <a:spLocks noGrp="1"/>
          </p:cNvSpPr>
          <p:nvPr>
            <p:ph idx="1"/>
          </p:nvPr>
        </p:nvSpPr>
        <p:spPr/>
        <p:txBody>
          <a:bodyPr>
            <a:normAutofit fontScale="85000" lnSpcReduction="10000"/>
          </a:bodyPr>
          <a:lstStyle/>
          <a:p>
            <a:r>
              <a:rPr lang="nl-NL" dirty="0">
                <a:ea typeface="+mn-lt"/>
                <a:cs typeface="+mn-lt"/>
              </a:rPr>
              <a:t>Opleiden van 25 deelnemers in 2021 en 40 in 2022</a:t>
            </a:r>
          </a:p>
          <a:p>
            <a:r>
              <a:rPr lang="nl-NL" dirty="0">
                <a:ea typeface="+mn-lt"/>
                <a:cs typeface="+mn-lt"/>
              </a:rPr>
              <a:t>Realiseren van 5 mentortrajecten van Ugandese ondernemers door businesscoaches in 2023</a:t>
            </a:r>
          </a:p>
          <a:p>
            <a:r>
              <a:rPr lang="nl-NL" dirty="0">
                <a:ea typeface="+mn-lt"/>
                <a:cs typeface="+mn-lt"/>
              </a:rPr>
              <a:t>Partnerschap aangaan voor </a:t>
            </a:r>
            <a:r>
              <a:rPr lang="nl-NL" dirty="0" err="1">
                <a:ea typeface="+mn-lt"/>
                <a:cs typeface="+mn-lt"/>
              </a:rPr>
              <a:t>mircofinance</a:t>
            </a:r>
            <a:r>
              <a:rPr lang="nl-NL" dirty="0">
                <a:ea typeface="+mn-lt"/>
                <a:cs typeface="+mn-lt"/>
              </a:rPr>
              <a:t>/ </a:t>
            </a:r>
            <a:r>
              <a:rPr lang="nl-NL" dirty="0" err="1">
                <a:ea typeface="+mn-lt"/>
                <a:cs typeface="+mn-lt"/>
              </a:rPr>
              <a:t>funding</a:t>
            </a:r>
            <a:r>
              <a:rPr lang="nl-NL" dirty="0">
                <a:ea typeface="+mn-lt"/>
                <a:cs typeface="+mn-lt"/>
              </a:rPr>
              <a:t>/venture </a:t>
            </a:r>
            <a:r>
              <a:rPr lang="nl-NL" dirty="0" err="1">
                <a:ea typeface="+mn-lt"/>
                <a:cs typeface="+mn-lt"/>
              </a:rPr>
              <a:t>capital</a:t>
            </a:r>
            <a:r>
              <a:rPr lang="nl-NL" dirty="0">
                <a:ea typeface="+mn-lt"/>
                <a:cs typeface="+mn-lt"/>
              </a:rPr>
              <a:t> in 2024</a:t>
            </a:r>
          </a:p>
          <a:p>
            <a:r>
              <a:rPr lang="nl-NL" dirty="0">
                <a:ea typeface="+mn-lt"/>
                <a:cs typeface="+mn-lt"/>
              </a:rPr>
              <a:t>Realiseren van een Empowerment &amp; </a:t>
            </a:r>
            <a:r>
              <a:rPr lang="nl-NL" dirty="0" err="1">
                <a:ea typeface="+mn-lt"/>
                <a:cs typeface="+mn-lt"/>
              </a:rPr>
              <a:t>Entrepreneurship</a:t>
            </a:r>
            <a:r>
              <a:rPr lang="nl-NL" dirty="0">
                <a:ea typeface="+mn-lt"/>
                <a:cs typeface="+mn-lt"/>
              </a:rPr>
              <a:t> Learning Centre in 2023. Hier worden alle trainingen gegeven en lokale trainers opgeleid. Het is een broedplaats voor nieuwe ideeën, initiatieven en samenwerkingen en het is de thuisplek van een </a:t>
            </a:r>
            <a:r>
              <a:rPr lang="nl-NL" dirty="0" err="1">
                <a:ea typeface="+mn-lt"/>
                <a:cs typeface="+mn-lt"/>
              </a:rPr>
              <a:t>social</a:t>
            </a:r>
            <a:r>
              <a:rPr lang="nl-NL" dirty="0">
                <a:ea typeface="+mn-lt"/>
                <a:cs typeface="+mn-lt"/>
              </a:rPr>
              <a:t> entrepreneur </a:t>
            </a:r>
            <a:r>
              <a:rPr lang="nl-NL" dirty="0" err="1">
                <a:ea typeface="+mn-lt"/>
                <a:cs typeface="+mn-lt"/>
              </a:rPr>
              <a:t>network</a:t>
            </a:r>
            <a:r>
              <a:rPr lang="nl-NL" dirty="0">
                <a:ea typeface="+mn-lt"/>
                <a:cs typeface="+mn-lt"/>
              </a:rPr>
              <a:t>. </a:t>
            </a:r>
            <a:endParaRPr lang="nl-NL" dirty="0"/>
          </a:p>
          <a:p>
            <a:r>
              <a:rPr lang="nl-NL" dirty="0"/>
              <a:t>Doelen voor jaar x+3 jaar concretiseren </a:t>
            </a:r>
          </a:p>
          <a:p>
            <a:r>
              <a:rPr lang="nl-NL" dirty="0">
                <a:ea typeface="+mn-lt"/>
                <a:cs typeface="+mn-lt"/>
              </a:rPr>
              <a:t>Ondersteunen van het opzetten van een lokale partner-stichting die onder andere het </a:t>
            </a:r>
            <a:r>
              <a:rPr lang="nl-NL" dirty="0" err="1">
                <a:ea typeface="+mn-lt"/>
                <a:cs typeface="+mn-lt"/>
              </a:rPr>
              <a:t>Entrepreneurship</a:t>
            </a:r>
            <a:r>
              <a:rPr lang="nl-NL" dirty="0">
                <a:ea typeface="+mn-lt"/>
                <a:cs typeface="+mn-lt"/>
              </a:rPr>
              <a:t> Learning Centre runnen </a:t>
            </a:r>
          </a:p>
          <a:p>
            <a:r>
              <a:rPr lang="nl-NL" dirty="0">
                <a:ea typeface="+mn-lt"/>
                <a:cs typeface="+mn-lt"/>
              </a:rPr>
              <a:t>Versterken van het ondernemerschap in het curriculum op de drie </a:t>
            </a:r>
            <a:r>
              <a:rPr lang="nl-NL" dirty="0" err="1">
                <a:ea typeface="+mn-lt"/>
                <a:cs typeface="+mn-lt"/>
              </a:rPr>
              <a:t>secondairy</a:t>
            </a:r>
            <a:r>
              <a:rPr lang="nl-NL" dirty="0">
                <a:ea typeface="+mn-lt"/>
                <a:cs typeface="+mn-lt"/>
              </a:rPr>
              <a:t> schools in </a:t>
            </a:r>
            <a:r>
              <a:rPr lang="nl-NL" dirty="0" err="1">
                <a:ea typeface="+mn-lt"/>
                <a:cs typeface="+mn-lt"/>
              </a:rPr>
              <a:t>Mutolere</a:t>
            </a:r>
            <a:r>
              <a:rPr lang="nl-NL" dirty="0">
                <a:ea typeface="+mn-lt"/>
                <a:cs typeface="+mn-lt"/>
              </a:rPr>
              <a:t> en de bestaande </a:t>
            </a:r>
            <a:r>
              <a:rPr lang="nl-NL" dirty="0" err="1">
                <a:ea typeface="+mn-lt"/>
                <a:cs typeface="+mn-lt"/>
              </a:rPr>
              <a:t>coordinatieteam</a:t>
            </a:r>
            <a:r>
              <a:rPr lang="nl-NL" dirty="0">
                <a:ea typeface="+mn-lt"/>
                <a:cs typeface="+mn-lt"/>
              </a:rPr>
              <a:t> versterken in eigenaarschap en vaardigheden.</a:t>
            </a:r>
          </a:p>
          <a:p>
            <a:endParaRPr lang="nl-NL" dirty="0"/>
          </a:p>
          <a:p>
            <a:endParaRPr lang="nl-NL" dirty="0"/>
          </a:p>
        </p:txBody>
      </p:sp>
      <p:sp>
        <p:nvSpPr>
          <p:cNvPr id="4" name="Tijdelijke aanduiding voor tekst 3">
            <a:extLst>
              <a:ext uri="{FF2B5EF4-FFF2-40B4-BE49-F238E27FC236}">
                <a16:creationId xmlns:a16="http://schemas.microsoft.com/office/drawing/2014/main" id="{C19A42F9-0D22-43B0-A7B8-F17636B6BADC}"/>
              </a:ext>
            </a:extLst>
          </p:cNvPr>
          <p:cNvSpPr>
            <a:spLocks noGrp="1"/>
          </p:cNvSpPr>
          <p:nvPr>
            <p:ph type="body" sz="half" idx="2"/>
          </p:nvPr>
        </p:nvSpPr>
        <p:spPr/>
        <p:txBody>
          <a:bodyPr/>
          <a:lstStyle/>
          <a:p>
            <a:endParaRPr lang="nl-NL"/>
          </a:p>
        </p:txBody>
      </p:sp>
    </p:spTree>
    <p:extLst>
      <p:ext uri="{BB962C8B-B14F-4D97-AF65-F5344CB8AC3E}">
        <p14:creationId xmlns:p14="http://schemas.microsoft.com/office/powerpoint/2010/main" val="2070229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998181-A014-45BA-A8A7-76E23DA4D855}"/>
              </a:ext>
            </a:extLst>
          </p:cNvPr>
          <p:cNvSpPr>
            <a:spLocks noGrp="1"/>
          </p:cNvSpPr>
          <p:nvPr>
            <p:ph type="title"/>
          </p:nvPr>
        </p:nvSpPr>
        <p:spPr>
          <a:xfrm>
            <a:off x="888631" y="2352026"/>
            <a:ext cx="3501197" cy="1332155"/>
          </a:xfrm>
        </p:spPr>
        <p:txBody>
          <a:bodyPr/>
          <a:lstStyle/>
          <a:p>
            <a:r>
              <a:rPr lang="nl-NL" sz="4000" dirty="0">
                <a:cs typeface="Calibri Light"/>
              </a:rPr>
              <a:t>Organisatie</a:t>
            </a:r>
            <a:endParaRPr lang="nl-NL" sz="4000">
              <a:cs typeface="Calibri Light"/>
            </a:endParaRPr>
          </a:p>
        </p:txBody>
      </p:sp>
      <p:sp>
        <p:nvSpPr>
          <p:cNvPr id="3" name="Tijdelijke aanduiding voor inhoud 2">
            <a:extLst>
              <a:ext uri="{FF2B5EF4-FFF2-40B4-BE49-F238E27FC236}">
                <a16:creationId xmlns:a16="http://schemas.microsoft.com/office/drawing/2014/main" id="{8C8DB90D-6535-4475-9168-73D73B07BE17}"/>
              </a:ext>
            </a:extLst>
          </p:cNvPr>
          <p:cNvSpPr>
            <a:spLocks noGrp="1"/>
          </p:cNvSpPr>
          <p:nvPr>
            <p:ph idx="1"/>
          </p:nvPr>
        </p:nvSpPr>
        <p:spPr/>
        <p:txBody>
          <a:bodyPr vert="horz" lIns="91440" tIns="45720" rIns="91440" bIns="45720" rtlCol="0" anchor="ctr">
            <a:normAutofit/>
          </a:bodyPr>
          <a:lstStyle/>
          <a:p>
            <a:pPr marL="0" indent="0">
              <a:buNone/>
            </a:pPr>
            <a:r>
              <a:rPr lang="nl-NL" dirty="0"/>
              <a:t>De dagelijkse leiding ligt bij het bestuur van de stichting. Zij bepaalt het beleid, neemt besluiten, start initiatieven, coördineert en onderhoud externe relaties. Een belangrijke taak van het bestuur is zorgdragen voor de continuïteit van de stichting en sturen op het behalen van de doelstellingen. </a:t>
            </a:r>
          </a:p>
          <a:p>
            <a:pPr>
              <a:buNone/>
            </a:pPr>
            <a:r>
              <a:rPr lang="nl-NL" dirty="0">
                <a:ea typeface="+mn-lt"/>
                <a:cs typeface="+mn-lt"/>
              </a:rPr>
              <a:t>In Oeganda zijn een aantal vaste trainers en begeleiders, zij vormen een  lokaal support- en executieteam. </a:t>
            </a:r>
            <a:endParaRPr lang="nl-NL" dirty="0"/>
          </a:p>
          <a:p>
            <a:pPr marL="0" indent="0">
              <a:buNone/>
            </a:pPr>
            <a:r>
              <a:rPr lang="nl-NL" dirty="0">
                <a:ea typeface="+mn-lt"/>
                <a:cs typeface="+mn-lt"/>
              </a:rPr>
              <a:t>Daarnaast is er een groep betrokken trainers en oud-trainers in Nederland die mee denkt over de kwaliteit en ontwikkeling van de trainingen. </a:t>
            </a:r>
            <a:endParaRPr lang="nl-NL"/>
          </a:p>
        </p:txBody>
      </p:sp>
      <p:sp>
        <p:nvSpPr>
          <p:cNvPr id="4" name="Tijdelijke aanduiding voor tekst 3">
            <a:extLst>
              <a:ext uri="{FF2B5EF4-FFF2-40B4-BE49-F238E27FC236}">
                <a16:creationId xmlns:a16="http://schemas.microsoft.com/office/drawing/2014/main" id="{083C801D-F656-4574-89DA-A5AC8B48BFA2}"/>
              </a:ext>
            </a:extLst>
          </p:cNvPr>
          <p:cNvSpPr>
            <a:spLocks noGrp="1"/>
          </p:cNvSpPr>
          <p:nvPr>
            <p:ph type="body" sz="half" idx="2"/>
          </p:nvPr>
        </p:nvSpPr>
        <p:spPr/>
        <p:txBody>
          <a:bodyPr/>
          <a:lstStyle/>
          <a:p>
            <a:endParaRPr lang="nl-NL"/>
          </a:p>
        </p:txBody>
      </p:sp>
      <p:pic>
        <p:nvPicPr>
          <p:cNvPr id="9" name="Afbeelding 5">
            <a:extLst>
              <a:ext uri="{FF2B5EF4-FFF2-40B4-BE49-F238E27FC236}">
                <a16:creationId xmlns:a16="http://schemas.microsoft.com/office/drawing/2014/main" id="{F4A33A7F-2E8C-40B1-B341-018F1BE5C9CA}"/>
              </a:ext>
            </a:extLst>
          </p:cNvPr>
          <p:cNvPicPr>
            <a:picLocks noChangeAspect="1"/>
          </p:cNvPicPr>
          <p:nvPr/>
        </p:nvPicPr>
        <p:blipFill>
          <a:blip r:embed="rId2"/>
          <a:stretch>
            <a:fillRect/>
          </a:stretch>
        </p:blipFill>
        <p:spPr>
          <a:xfrm>
            <a:off x="2293298" y="1409274"/>
            <a:ext cx="2449100" cy="1469460"/>
          </a:xfrm>
          <a:prstGeom prst="rect">
            <a:avLst/>
          </a:prstGeom>
        </p:spPr>
      </p:pic>
    </p:spTree>
    <p:extLst>
      <p:ext uri="{BB962C8B-B14F-4D97-AF65-F5344CB8AC3E}">
        <p14:creationId xmlns:p14="http://schemas.microsoft.com/office/powerpoint/2010/main" val="125632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5066D-1376-4643-9D3E-B34C42135DAA}"/>
              </a:ext>
            </a:extLst>
          </p:cNvPr>
          <p:cNvSpPr>
            <a:spLocks noGrp="1"/>
          </p:cNvSpPr>
          <p:nvPr>
            <p:ph type="title"/>
          </p:nvPr>
        </p:nvSpPr>
        <p:spPr/>
        <p:txBody>
          <a:bodyPr/>
          <a:lstStyle/>
          <a:p>
            <a:r>
              <a:rPr lang="nl-NL" dirty="0"/>
              <a:t>Locaties</a:t>
            </a:r>
          </a:p>
        </p:txBody>
      </p:sp>
      <p:sp>
        <p:nvSpPr>
          <p:cNvPr id="3" name="Tijdelijke aanduiding voor inhoud 2">
            <a:extLst>
              <a:ext uri="{FF2B5EF4-FFF2-40B4-BE49-F238E27FC236}">
                <a16:creationId xmlns:a16="http://schemas.microsoft.com/office/drawing/2014/main" id="{0356B09A-8A67-2446-9259-779D216F49B1}"/>
              </a:ext>
            </a:extLst>
          </p:cNvPr>
          <p:cNvSpPr>
            <a:spLocks noGrp="1"/>
          </p:cNvSpPr>
          <p:nvPr>
            <p:ph idx="1"/>
          </p:nvPr>
        </p:nvSpPr>
        <p:spPr/>
        <p:txBody>
          <a:bodyPr/>
          <a:lstStyle/>
          <a:p>
            <a:r>
              <a:rPr lang="nl-NL" dirty="0"/>
              <a:t>We werken vanuit twee locaties in Uganda:</a:t>
            </a:r>
          </a:p>
          <a:p>
            <a:pPr marL="0" indent="0">
              <a:buNone/>
            </a:pPr>
            <a:r>
              <a:rPr lang="nl-NL" dirty="0"/>
              <a:t>In </a:t>
            </a:r>
            <a:r>
              <a:rPr lang="nl-NL" b="1" dirty="0"/>
              <a:t>Fort Portal (</a:t>
            </a:r>
            <a:r>
              <a:rPr lang="nl-NL" dirty="0"/>
              <a:t>West-Uganda) hebben we een sterk netwerk ontwikkeld van enthousiaste en capabele ondernemers en trainers. Zij kunnen ook het hele jaar door trainingen aanbieden en jongeren coachen. </a:t>
            </a:r>
          </a:p>
          <a:p>
            <a:pPr marL="0" indent="0">
              <a:buNone/>
            </a:pPr>
            <a:endParaRPr lang="nl-NL" dirty="0"/>
          </a:p>
          <a:p>
            <a:pPr marL="0" indent="0">
              <a:buNone/>
            </a:pPr>
            <a:r>
              <a:rPr lang="nl-NL" dirty="0"/>
              <a:t>Daarnaast is er een MEET-projectteam in </a:t>
            </a:r>
            <a:r>
              <a:rPr lang="nl-NL" b="1" dirty="0" err="1"/>
              <a:t>Mutolere</a:t>
            </a:r>
            <a:r>
              <a:rPr lang="nl-NL" b="1" dirty="0"/>
              <a:t> </a:t>
            </a:r>
            <a:r>
              <a:rPr lang="nl-NL" dirty="0"/>
              <a:t>(</a:t>
            </a:r>
            <a:r>
              <a:rPr lang="nl-NL" dirty="0" err="1"/>
              <a:t>Kisoro</a:t>
            </a:r>
            <a:r>
              <a:rPr lang="nl-NL" dirty="0"/>
              <a:t>, </a:t>
            </a:r>
            <a:r>
              <a:rPr lang="nl-NL" dirty="0" err="1"/>
              <a:t>Zuid-West</a:t>
            </a:r>
            <a:r>
              <a:rPr lang="nl-NL" dirty="0"/>
              <a:t> Uganda). Dit is het </a:t>
            </a:r>
            <a:r>
              <a:rPr lang="nl-NL" dirty="0" err="1"/>
              <a:t>Mutolere</a:t>
            </a:r>
            <a:r>
              <a:rPr lang="nl-NL" dirty="0"/>
              <a:t> Event of  </a:t>
            </a:r>
            <a:r>
              <a:rPr lang="nl-NL" dirty="0" err="1"/>
              <a:t>Educational</a:t>
            </a:r>
            <a:r>
              <a:rPr lang="nl-NL" dirty="0"/>
              <a:t> </a:t>
            </a:r>
            <a:r>
              <a:rPr lang="nl-NL" dirty="0" err="1"/>
              <a:t>Transformation</a:t>
            </a:r>
            <a:r>
              <a:rPr lang="nl-NL" dirty="0"/>
              <a:t>. Dit is een samenwerking tussen drie scholen voor voortgezet onderwijs waarbij leerlingen en docenten samen kleine ondernemingen vanuit de scholen runnen.</a:t>
            </a:r>
          </a:p>
        </p:txBody>
      </p:sp>
    </p:spTree>
    <p:extLst>
      <p:ext uri="{BB962C8B-B14F-4D97-AF65-F5344CB8AC3E}">
        <p14:creationId xmlns:p14="http://schemas.microsoft.com/office/powerpoint/2010/main" val="1989795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98F41-1822-40E6-9BC6-DFABE49A909B}"/>
              </a:ext>
            </a:extLst>
          </p:cNvPr>
          <p:cNvSpPr>
            <a:spLocks noGrp="1"/>
          </p:cNvSpPr>
          <p:nvPr>
            <p:ph type="title"/>
          </p:nvPr>
        </p:nvSpPr>
        <p:spPr/>
        <p:txBody>
          <a:bodyPr>
            <a:normAutofit fontScale="90000"/>
          </a:bodyPr>
          <a:lstStyle/>
          <a:p>
            <a:r>
              <a:rPr lang="nl-NL"/>
              <a:t>Financieel beleid, planning en management</a:t>
            </a:r>
            <a:endParaRPr lang="nl-NL" dirty="0"/>
          </a:p>
        </p:txBody>
      </p:sp>
      <p:sp>
        <p:nvSpPr>
          <p:cNvPr id="3" name="Tijdelijke aanduiding voor inhoud 2">
            <a:extLst>
              <a:ext uri="{FF2B5EF4-FFF2-40B4-BE49-F238E27FC236}">
                <a16:creationId xmlns:a16="http://schemas.microsoft.com/office/drawing/2014/main" id="{EAE8F90D-7899-4842-B53F-88A7A57FFCCD}"/>
              </a:ext>
            </a:extLst>
          </p:cNvPr>
          <p:cNvSpPr>
            <a:spLocks noGrp="1"/>
          </p:cNvSpPr>
          <p:nvPr>
            <p:ph idx="1"/>
          </p:nvPr>
        </p:nvSpPr>
        <p:spPr/>
        <p:txBody>
          <a:bodyPr vert="horz" lIns="45720" tIns="45720" rIns="45720" bIns="45720" rtlCol="0" anchor="t">
            <a:normAutofit fontScale="92500" lnSpcReduction="20000"/>
          </a:bodyPr>
          <a:lstStyle/>
          <a:p>
            <a:pPr marL="0" indent="0">
              <a:buNone/>
            </a:pPr>
            <a:r>
              <a:rPr lang="nl-NL" b="1" dirty="0"/>
              <a:t>Bronnen van inkomsten</a:t>
            </a:r>
            <a:endParaRPr lang="nl-NL"/>
          </a:p>
          <a:p>
            <a:pPr>
              <a:buFontTx/>
              <a:buChar char="-"/>
            </a:pPr>
            <a:r>
              <a:rPr lang="nl-NL" dirty="0"/>
              <a:t>Donateurs</a:t>
            </a:r>
          </a:p>
          <a:p>
            <a:pPr>
              <a:buFontTx/>
              <a:buChar char="-"/>
            </a:pPr>
            <a:r>
              <a:rPr lang="nl-NL" dirty="0"/>
              <a:t>Sponsoring door particulieren</a:t>
            </a:r>
          </a:p>
          <a:p>
            <a:pPr>
              <a:buFontTx/>
              <a:buChar char="-"/>
            </a:pPr>
            <a:r>
              <a:rPr lang="nl-NL" dirty="0"/>
              <a:t>Deelname fee vrijwilligers</a:t>
            </a:r>
          </a:p>
          <a:p>
            <a:pPr>
              <a:buFontTx/>
              <a:buChar char="-"/>
            </a:pPr>
            <a:r>
              <a:rPr lang="nl-NL" dirty="0"/>
              <a:t>Bijdrage deelnemers aan de training </a:t>
            </a:r>
          </a:p>
          <a:p>
            <a:pPr marL="0" indent="0">
              <a:buNone/>
            </a:pPr>
            <a:r>
              <a:rPr lang="nl-NL" b="1" dirty="0"/>
              <a:t>Onkosten jaarbasis </a:t>
            </a:r>
          </a:p>
          <a:p>
            <a:pPr>
              <a:buFont typeface="Arial" panose="020B0604020202020204" pitchFamily="34" charset="0"/>
              <a:buChar char="•"/>
            </a:pPr>
            <a:r>
              <a:rPr lang="nl-NL" dirty="0"/>
              <a:t>Een trainingsweek met twee trainingen full board kost ongeveer 2000 euro. </a:t>
            </a:r>
          </a:p>
          <a:p>
            <a:pPr>
              <a:buFont typeface="Arial" panose="020B0604020202020204" pitchFamily="34" charset="0"/>
              <a:buChar char="•"/>
            </a:pPr>
            <a:r>
              <a:rPr lang="nl-NL" dirty="0"/>
              <a:t>Daarnaast zijn er vaste kosten voor website onderhoud, web-abonnement en de kosten voor de bank.</a:t>
            </a:r>
          </a:p>
          <a:p>
            <a:pPr>
              <a:buFont typeface="Arial" panose="020B0604020202020204" pitchFamily="34" charset="0"/>
              <a:buChar char="•"/>
            </a:pPr>
            <a:r>
              <a:rPr lang="nl-NL" dirty="0"/>
              <a:t>Materialen voor de training worden lokaal ingekocht en kosten ongeveer 250 euro. </a:t>
            </a:r>
          </a:p>
          <a:p>
            <a:pPr marL="0" indent="0">
              <a:buNone/>
            </a:pPr>
            <a:r>
              <a:rPr lang="nl-NL" dirty="0"/>
              <a:t>Wij willen zoveel mogelijk lokale ondernemers steunen en geven daarom veelal de opdrachten voor ontwikkeling van websites, nieuwsbrieven, foto’s </a:t>
            </a:r>
            <a:r>
              <a:rPr lang="nl-NL" dirty="0" err="1"/>
              <a:t>etc</a:t>
            </a:r>
            <a:r>
              <a:rPr lang="nl-NL" dirty="0"/>
              <a:t> aan lokale ondernemers. </a:t>
            </a:r>
          </a:p>
          <a:p>
            <a:pPr>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36971918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6336</TotalTime>
  <Words>864</Words>
  <Application>Microsoft Macintosh PowerPoint</Application>
  <PresentationFormat>Breedbeeld</PresentationFormat>
  <Paragraphs>74</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Calibri</vt:lpstr>
      <vt:lpstr>Calibri Light</vt:lpstr>
      <vt:lpstr>Rockwell</vt:lpstr>
      <vt:lpstr>Wingdings</vt:lpstr>
      <vt:lpstr>Atlas</vt:lpstr>
      <vt:lpstr>     Stichting Master2Morrow</vt:lpstr>
      <vt:lpstr>Master2Morrow</vt:lpstr>
      <vt:lpstr>Wie zijn wij? </vt:lpstr>
      <vt:lpstr>Wat doen wij?</vt:lpstr>
      <vt:lpstr>Pijlers</vt:lpstr>
      <vt:lpstr>Doelen </vt:lpstr>
      <vt:lpstr>Organisatie</vt:lpstr>
      <vt:lpstr>Locaties</vt:lpstr>
      <vt:lpstr>Financieel beleid, planning en management</vt:lpstr>
      <vt:lpstr>Financieel beleid, planning en management</vt:lpstr>
      <vt:lpstr>Mogelijke Partners </vt:lpstr>
      <vt:lpstr>Oorsprong Master2Morrow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Bestuur Stichting Uganda</dc:title>
  <dc:creator>Pouels, I.M.J. (Ilona)</dc:creator>
  <cp:lastModifiedBy>Marije Boot | Boost by Boot</cp:lastModifiedBy>
  <cp:revision>1378</cp:revision>
  <cp:lastPrinted>2022-05-04T08:26:53Z</cp:lastPrinted>
  <dcterms:created xsi:type="dcterms:W3CDTF">2020-10-01T13:25:11Z</dcterms:created>
  <dcterms:modified xsi:type="dcterms:W3CDTF">2022-05-08T10:48:55Z</dcterms:modified>
</cp:coreProperties>
</file>